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9" r:id="rId4"/>
    <p:sldId id="278" r:id="rId5"/>
    <p:sldId id="280" r:id="rId6"/>
    <p:sldId id="281" r:id="rId7"/>
    <p:sldId id="283" r:id="rId8"/>
    <p:sldId id="284" r:id="rId9"/>
    <p:sldId id="287" r:id="rId10"/>
    <p:sldId id="286" r:id="rId11"/>
    <p:sldId id="279" r:id="rId12"/>
    <p:sldId id="258" r:id="rId13"/>
    <p:sldId id="28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Helle Formatvorlag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Helle Formatvorlag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49" d="100"/>
          <a:sy n="49" d="100"/>
        </p:scale>
        <p:origin x="31" y="17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8153" y="1122363"/>
            <a:ext cx="9695329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  <a:latin typeface="Adobe Garamond Pro" panose="020205020605060204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dobe Garamond Pro" panose="020205020605060204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8" cy="685799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9941" y="322169"/>
            <a:ext cx="10515600" cy="1181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9941" y="175423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FD8A62-138A-4536-A129-FE5317EF89DD}" type="datetimeFigureOut">
              <a:rPr lang="en-US" smtClean="0"/>
              <a:t>6/30/2023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>
              <a:lumMod val="50000"/>
            </a:schemeClr>
          </a:solidFill>
          <a:latin typeface="Adobe Garamond Pro" panose="020205020605060204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external-content.duckduckgo.com/iu/?u=https%3A%2F%2Flogos-world.net%2Fwp-content%2Fuploads%2F2020%2F12%2FMATLAB-Emblem.png&amp;f=1&amp;nofb=1&amp;ipt=3e9b84184a3028866635f429336ef7cd05acf9f0ca29409de2a77f3c2a9fe94f&amp;ipo=images" TargetMode="External"/><Relationship Id="rId2" Type="http://schemas.openxmlformats.org/officeDocument/2006/relationships/hyperlink" Target="https://i.pinimg.com/originals/18/10/45/1810450d5edc37d4366dc59cfc798710.png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Robotics Group Project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Demonstration</a:t>
            </a:r>
            <a:endParaRPr lang="en-US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B63E9D3-9DC8-DB6A-88CF-2DDB363F6DF8}"/>
              </a:ext>
            </a:extLst>
          </p:cNvPr>
          <p:cNvSpPr/>
          <p:nvPr/>
        </p:nvSpPr>
        <p:spPr>
          <a:xfrm>
            <a:off x="4954483" y="5428969"/>
            <a:ext cx="656771" cy="21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41536C2-10A7-CAC0-E20D-AC1F7C169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941" y="1754234"/>
            <a:ext cx="10515600" cy="4351338"/>
          </a:xfrm>
        </p:spPr>
        <p:txBody>
          <a:bodyPr/>
          <a:lstStyle/>
          <a:p>
            <a:r>
              <a:rPr lang="en-US" dirty="0"/>
              <a:t>Video Demonstration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A094361-5777-75E2-4F06-C8A6E4D66BB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91" t="847" r="12398" b="13209"/>
          <a:stretch/>
        </p:blipFill>
        <p:spPr bwMode="auto">
          <a:xfrm>
            <a:off x="5069840" y="1211317"/>
            <a:ext cx="2052320" cy="45650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51B314F-ECD2-215E-083A-B9C2578B931F}"/>
              </a:ext>
            </a:extLst>
          </p:cNvPr>
          <p:cNvSpPr txBox="1"/>
          <p:nvPr/>
        </p:nvSpPr>
        <p:spPr>
          <a:xfrm>
            <a:off x="4954483" y="5781018"/>
            <a:ext cx="1993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6: Overview </a:t>
            </a:r>
          </a:p>
        </p:txBody>
      </p:sp>
    </p:spTree>
    <p:extLst>
      <p:ext uri="{BB962C8B-B14F-4D97-AF65-F5344CB8AC3E}">
        <p14:creationId xmlns:p14="http://schemas.microsoft.com/office/powerpoint/2010/main" val="22605382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List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Figures</a:t>
            </a:r>
            <a:endParaRPr lang="en-US" dirty="0"/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D777CA5F-11F9-AC43-4C2E-2112DF9E37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7224725"/>
              </p:ext>
            </p:extLst>
          </p:nvPr>
        </p:nvGraphicFramePr>
        <p:xfrm>
          <a:off x="649288" y="1754188"/>
          <a:ext cx="10375780" cy="3312160"/>
        </p:xfrm>
        <a:graphic>
          <a:graphicData uri="http://schemas.openxmlformats.org/drawingml/2006/table">
            <a:tbl>
              <a:tblPr bandRow="1">
                <a:tableStyleId>{616DA210-FB5B-4158-B5E0-FEB733F419BA}</a:tableStyleId>
              </a:tblPr>
              <a:tblGrid>
                <a:gridCol w="367030">
                  <a:extLst>
                    <a:ext uri="{9D8B030D-6E8A-4147-A177-3AD203B41FA5}">
                      <a16:colId xmlns:a16="http://schemas.microsoft.com/office/drawing/2014/main" val="2035389655"/>
                    </a:ext>
                  </a:extLst>
                </a:gridCol>
                <a:gridCol w="10008750">
                  <a:extLst>
                    <a:ext uri="{9D8B030D-6E8A-4147-A177-3AD203B41FA5}">
                      <a16:colId xmlns:a16="http://schemas.microsoft.com/office/drawing/2014/main" val="14385526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Problem Statement, </a:t>
                      </a:r>
                      <a:r>
                        <a:rPr lang="en-US" noProof="0" dirty="0"/>
                        <a:t>Available</a:t>
                      </a:r>
                      <a:r>
                        <a:rPr lang="de-DE" dirty="0"/>
                        <a:t>: </a:t>
                      </a:r>
                      <a:r>
                        <a:rPr lang="de-DE" dirty="0">
                          <a:hlinkClick r:id="rId2"/>
                        </a:rPr>
                        <a:t>https://i.pinimg.com/originals/18/10/45/1810450d5edc37d4366dc59cfc798710.png</a:t>
                      </a:r>
                      <a:r>
                        <a:rPr lang="de-DE" dirty="0"/>
                        <a:t> (30.06.2023)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959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Flow Chart Project Structure, Own Illustration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72888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MATLAB, </a:t>
                      </a:r>
                      <a:r>
                        <a:rPr lang="en-US" noProof="0" dirty="0"/>
                        <a:t>Available</a:t>
                      </a:r>
                      <a:r>
                        <a:rPr lang="de-DE" dirty="0"/>
                        <a:t>: </a:t>
                      </a:r>
                      <a:r>
                        <a:rPr lang="de-DE" dirty="0">
                          <a:hlinkClick r:id="rId3"/>
                        </a:rPr>
                        <a:t>https://external-content.duckduckgo.com/iu/?u=https%3A%2F%2Flogos-world.net%2Fwp-content%2Fuploads%2F2020%2F12%2FMATLAB-Emblem.png&amp;f=1&amp;nofb=1&amp;ipt=3e9b84184a3028866635f429336ef7cd05acf9f0ca29409de2a77f3c2a9fe94f&amp;ipo=images</a:t>
                      </a:r>
                      <a:r>
                        <a:rPr lang="de-DE" dirty="0"/>
                        <a:t> (30.06.2023)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771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Laboratory Assembly, Own Illustration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06880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Vacuum Gripper, Own Illustration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2884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Overview, Own Illustration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44555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00667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5671820" y="2649220"/>
            <a:ext cx="299910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schemeClr val="bg1"/>
                </a:solidFill>
              </a:rPr>
              <a:t>Terima kasih</a:t>
            </a:r>
          </a:p>
        </p:txBody>
      </p:sp>
      <p:pic>
        <p:nvPicPr>
          <p:cNvPr id="7" name="Content Placeholder 6" descr="Logo_Rasmi_Sambutan_30_Tahun_UTHM_300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16225" y="2635885"/>
            <a:ext cx="2355215" cy="95758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5582285" y="2251075"/>
            <a:ext cx="0" cy="161036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2812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  <a:p>
            <a:r>
              <a:rPr lang="en-US" dirty="0"/>
              <a:t>Objectives</a:t>
            </a:r>
          </a:p>
          <a:p>
            <a:r>
              <a:rPr lang="en-US" dirty="0"/>
              <a:t>Methodology</a:t>
            </a:r>
          </a:p>
          <a:p>
            <a:r>
              <a:rPr lang="en-US" dirty="0"/>
              <a:t>Theory</a:t>
            </a:r>
          </a:p>
          <a:p>
            <a:r>
              <a:rPr lang="de-DE" dirty="0"/>
              <a:t>MATLAB Demonstration</a:t>
            </a:r>
          </a:p>
          <a:p>
            <a:r>
              <a:rPr lang="de-DE" dirty="0"/>
              <a:t>Hardware Demonstration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 Statement</a:t>
            </a:r>
            <a:endParaRPr lang="en-US" dirty="0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203B11A0-0ACE-62DA-9F74-7F4397FF2750}"/>
              </a:ext>
            </a:extLst>
          </p:cNvPr>
          <p:cNvSpPr/>
          <p:nvPr/>
        </p:nvSpPr>
        <p:spPr>
          <a:xfrm>
            <a:off x="1418897" y="3080657"/>
            <a:ext cx="9746644" cy="2644048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Grafik 10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49D78E3B-7866-DA53-A88F-CD08858942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" t="50908" r="51600" b="25319"/>
          <a:stretch/>
        </p:blipFill>
        <p:spPr>
          <a:xfrm>
            <a:off x="1511789" y="4500046"/>
            <a:ext cx="3989558" cy="1068614"/>
          </a:xfrm>
          <a:prstGeom prst="rect">
            <a:avLst/>
          </a:prstGeom>
        </p:spPr>
      </p:pic>
      <p:pic>
        <p:nvPicPr>
          <p:cNvPr id="12" name="Grafik 11" descr="Ein Bild, das Text, Screenshot, Diagramm, Reihe enthält.&#10;&#10;Automatisch generierte Beschreibung">
            <a:extLst>
              <a:ext uri="{FF2B5EF4-FFF2-40B4-BE49-F238E27FC236}">
                <a16:creationId xmlns:a16="http://schemas.microsoft.com/office/drawing/2014/main" id="{6534886B-FBB7-D565-E96B-7B79E0E520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45" t="72550" r="573" b="2885"/>
          <a:stretch/>
        </p:blipFill>
        <p:spPr>
          <a:xfrm>
            <a:off x="6725718" y="4500046"/>
            <a:ext cx="4349971" cy="1068614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C926D016-AB79-3E79-3A47-FF8A61A98266}"/>
              </a:ext>
            </a:extLst>
          </p:cNvPr>
          <p:cNvSpPr/>
          <p:nvPr/>
        </p:nvSpPr>
        <p:spPr>
          <a:xfrm>
            <a:off x="5611255" y="3395646"/>
            <a:ext cx="1004556" cy="193127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Air Cleaner</a:t>
            </a:r>
            <a:endParaRPr lang="en-US" dirty="0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6DF3E28D-52A7-710F-4C74-2C4E8D55B416}"/>
              </a:ext>
            </a:extLst>
          </p:cNvPr>
          <p:cNvSpPr/>
          <p:nvPr/>
        </p:nvSpPr>
        <p:spPr>
          <a:xfrm>
            <a:off x="4724400" y="4804229"/>
            <a:ext cx="656771" cy="2177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B73FE554-CB5A-89C2-0918-0DDE737A828D}"/>
              </a:ext>
            </a:extLst>
          </p:cNvPr>
          <p:cNvSpPr/>
          <p:nvPr/>
        </p:nvSpPr>
        <p:spPr>
          <a:xfrm>
            <a:off x="10351825" y="4816639"/>
            <a:ext cx="656771" cy="2177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B63E9D3-9DC8-DB6A-88CF-2DDB363F6DF8}"/>
              </a:ext>
            </a:extLst>
          </p:cNvPr>
          <p:cNvSpPr/>
          <p:nvPr/>
        </p:nvSpPr>
        <p:spPr>
          <a:xfrm>
            <a:off x="4954483" y="5428969"/>
            <a:ext cx="656771" cy="21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FD2F68DB-D21B-F221-C3D0-1EDB5BBBF79D}"/>
              </a:ext>
            </a:extLst>
          </p:cNvPr>
          <p:cNvSpPr txBox="1"/>
          <p:nvPr/>
        </p:nvSpPr>
        <p:spPr>
          <a:xfrm>
            <a:off x="1418897" y="5752803"/>
            <a:ext cx="2871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Figure 1: Problem Statement</a:t>
            </a:r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A38B2179-B894-46D4-68D8-670601F29B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941" y="1754234"/>
            <a:ext cx="10515600" cy="4351338"/>
          </a:xfrm>
        </p:spPr>
        <p:txBody>
          <a:bodyPr/>
          <a:lstStyle/>
          <a:p>
            <a:r>
              <a:rPr lang="en-US" dirty="0"/>
              <a:t>Workpieces</a:t>
            </a:r>
            <a:r>
              <a:rPr lang="de-DE" dirty="0"/>
              <a:t> </a:t>
            </a:r>
            <a:r>
              <a:rPr lang="en-US" dirty="0"/>
              <a:t>are</a:t>
            </a:r>
            <a:r>
              <a:rPr lang="de-DE" dirty="0"/>
              <a:t> </a:t>
            </a:r>
            <a:r>
              <a:rPr lang="en-US" dirty="0"/>
              <a:t>carried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Human </a:t>
            </a:r>
            <a:r>
              <a:rPr lang="en-US" dirty="0"/>
              <a:t>between stations </a:t>
            </a:r>
          </a:p>
          <a:p>
            <a:r>
              <a:rPr lang="de-DE" dirty="0"/>
              <a:t>Obstacle </a:t>
            </a:r>
            <a:r>
              <a:rPr lang="en-US" dirty="0"/>
              <a:t>between</a:t>
            </a:r>
            <a:r>
              <a:rPr lang="de-DE" dirty="0"/>
              <a:t> </a:t>
            </a:r>
            <a:r>
              <a:rPr lang="en-US" dirty="0"/>
              <a:t>two</a:t>
            </a:r>
            <a:r>
              <a:rPr lang="de-DE" dirty="0"/>
              <a:t> Factory </a:t>
            </a:r>
            <a:r>
              <a:rPr lang="en-US" dirty="0"/>
              <a:t>stations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 algn="just"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GB" dirty="0"/>
              <a:t>Mathematical background description for trajectory planning</a:t>
            </a:r>
            <a:endParaRPr lang="en-US" dirty="0"/>
          </a:p>
          <a:p>
            <a:pPr marL="342900" lvl="0" indent="-342900" algn="just">
              <a:spcBef>
                <a:spcPts val="60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GB" dirty="0"/>
              <a:t>Hardware demonstration with </a:t>
            </a:r>
            <a:r>
              <a:rPr lang="en-GB" dirty="0" err="1"/>
              <a:t>Niryo</a:t>
            </a:r>
            <a:r>
              <a:rPr lang="en-GB" dirty="0"/>
              <a:t> One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071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4DACA7F-EE0D-B6AB-4E80-CD61D431F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22153" y="129293"/>
            <a:ext cx="2347694" cy="560153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3771C80-BAC1-BFE0-D2FA-98D627A97098}"/>
              </a:ext>
            </a:extLst>
          </p:cNvPr>
          <p:cNvSpPr txBox="1"/>
          <p:nvPr/>
        </p:nvSpPr>
        <p:spPr>
          <a:xfrm>
            <a:off x="4922153" y="5739035"/>
            <a:ext cx="3711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2: Flow Chart Project Structure</a:t>
            </a:r>
          </a:p>
        </p:txBody>
      </p:sp>
    </p:spTree>
    <p:extLst>
      <p:ext uri="{BB962C8B-B14F-4D97-AF65-F5344CB8AC3E}">
        <p14:creationId xmlns:p14="http://schemas.microsoft.com/office/powerpoint/2010/main" val="969750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649941" y="1754234"/>
                <a:ext cx="5246362" cy="4351338"/>
              </a:xfrm>
            </p:spPr>
            <p:txBody>
              <a:bodyPr/>
              <a:lstStyle/>
              <a:p>
                <a:pPr algn="just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1800" dirty="0">
                    <a:latin typeface="Arial" panose="020B0604020202020204" pitchFamily="34" charset="0"/>
                    <a:ea typeface="Calibri" panose="020F0502020204030204" pitchFamily="34" charset="0"/>
                  </a:rPr>
                  <a:t>Cubic Polynomials</a:t>
                </a: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𝜃</m:t>
                      </m:r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d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𝑡</m:t>
                          </m:r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3</m:t>
                          </m:r>
                        </m:sub>
                      </m:sSub>
                      <m:sSup>
                        <m:s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𝑡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3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2</m:t>
                          </m:r>
                        </m:sub>
                      </m:sSub>
                      <m:sSup>
                        <m:s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𝑡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2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1</m:t>
                          </m:r>
                        </m:sub>
                      </m:sSub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𝑡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acc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d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𝑡</m:t>
                          </m:r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=3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3</m:t>
                          </m:r>
                        </m:sub>
                      </m:sSub>
                      <m:sSup>
                        <m:s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𝑡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2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+2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2</m:t>
                          </m:r>
                        </m:sub>
                      </m:sSub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𝑡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𝑐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endParaRPr lang="en-US" dirty="0"/>
              </a:p>
              <a:p>
                <a:r>
                  <a:rPr lang="en-US" sz="1800" dirty="0">
                    <a:latin typeface="Arial" panose="020B0604020202020204" pitchFamily="34" charset="0"/>
                    <a:ea typeface="Calibri" panose="020F0502020204030204" pitchFamily="34" charset="0"/>
                  </a:rPr>
                  <a:t>Conditions:</a:t>
                </a: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 smtClean="0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𝜃</m:t>
                      </m:r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d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0</m:t>
                          </m:r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𝜃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0</m:t>
                          </m:r>
                        </m:sub>
                      </m:sSub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acc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d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0</m:t>
                          </m:r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=0</m:t>
                      </m:r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𝜃</m:t>
                      </m:r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DejaVu Sans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DejaVu Sans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DejaVu Sans"/>
                                </a:rPr>
                                <m:t>𝑓</m:t>
                              </m:r>
                            </m:sub>
                          </m:sSub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DejaVu Sans"/>
                        </a:rPr>
                        <m:t>=</m:t>
                      </m:r>
                      <m:sSub>
                        <m:sSub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</m:ctrlPr>
                        </m:sSub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𝜃</m:t>
                          </m:r>
                        </m:e>
                        <m:sub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DejaVu Sans"/>
                            </a:rPr>
                            <m:t>𝑓</m:t>
                          </m:r>
                        </m:sub>
                      </m:sSub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acc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  <m:t>𝑓</m:t>
                              </m:r>
                            </m:sub>
                          </m:sSub>
                        </m:e>
                      </m:d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=0</m:t>
                      </m:r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9941" y="1754234"/>
                <a:ext cx="5246362" cy="4351338"/>
              </a:xfrm>
              <a:blipFill>
                <a:blip r:embed="rId2"/>
                <a:stretch>
                  <a:fillRect l="-814" t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FD9EE95-FEC1-13F2-1EDD-28C69774031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096000" y="1754234"/>
                <a:ext cx="5246362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2">
                        <a:lumMod val="75000"/>
                      </a:schemeClr>
                    </a:solidFill>
                    <a:latin typeface="Adobe Garamond Pro" panose="02020502060506020403" pitchFamily="18" charset="0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2">
                        <a:lumMod val="75000"/>
                      </a:schemeClr>
                    </a:solidFill>
                    <a:latin typeface="Adobe Garamond Pro" panose="02020502060506020403" pitchFamily="18" charset="0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2">
                        <a:lumMod val="75000"/>
                      </a:schemeClr>
                    </a:solidFill>
                    <a:latin typeface="Adobe Garamond Pro" panose="02020502060506020403" pitchFamily="18" charset="0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2">
                        <a:lumMod val="75000"/>
                      </a:schemeClr>
                    </a:solidFill>
                    <a:latin typeface="Adobe Garamond Pro" panose="02020502060506020403" pitchFamily="18" charset="0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2">
                        <a:lumMod val="75000"/>
                      </a:schemeClr>
                    </a:solidFill>
                    <a:latin typeface="Adobe Garamond Pro" panose="02020502060506020403" pitchFamily="18" charset="0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just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1800" dirty="0">
                    <a:latin typeface="Arial" panose="020B0604020202020204" pitchFamily="34" charset="0"/>
                    <a:ea typeface="Calibri" panose="020F0502020204030204" pitchFamily="34" charset="0"/>
                  </a:rPr>
                  <a:t>Equation System:</a:t>
                </a: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limLow>
                        <m:limLowPr>
                          <m:ctrlPr>
                            <a:rPr lang="en-US" sz="1800" i="1" smtClean="0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</m:ctrlPr>
                            </m:groupChr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DejaVu Sans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DejaVu Sans"/>
                                        </a:rPr>
                                      </m:ctrlPr>
                                    </m:mP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0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m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𝜃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𝑓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e>
                          </m:groupChr>
                        </m:e>
                        <m:li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𝜃</m:t>
                          </m:r>
                        </m:lim>
                      </m:limLow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=</m:t>
                      </m:r>
                      <m:limLow>
                        <m:limLow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</m:ctrlPr>
                            </m:groupChr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DejaVu Sans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4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DejaVu Sans"/>
                                        </a:rPr>
                                      </m:ctrlPr>
                                    </m:mPr>
                                    <m:mr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DejaVu Sans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mr>
                                    <m:mr>
                                      <m:e>
                                        <m:sSubSup>
                                          <m:sSubSup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𝑓</m:t>
                                            </m:r>
                                          </m:sub>
                                          <m:sup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3</m:t>
                                            </m:r>
                                          </m:sup>
                                        </m:sSubSup>
                                      </m:e>
                                      <m:e>
                                        <m:sSubSup>
                                          <m:sSubSup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𝑓</m:t>
                                            </m:r>
                                          </m:sub>
                                          <m:sup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2</m:t>
                                            </m:r>
                                          </m:sup>
                                        </m:sSubSup>
                                      </m:e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𝑓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e>
                                    </m:mr>
                                    <m:mr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DejaVu Sans"/>
                                          </a:rPr>
                                          <m:t>3</m:t>
                                        </m:r>
                                        <m:sSubSup>
                                          <m:sSubSup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Sup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𝑓</m:t>
                                            </m:r>
                                          </m:sub>
                                          <m:sup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2</m:t>
                                            </m:r>
                                          </m:sup>
                                        </m:sSubSup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Times New Roman" panose="02020603050405020304" pitchFamily="18" charset="0"/>
                                            <a:cs typeface="DejaVu Sans"/>
                                          </a:rPr>
                                          <m:t>2</m:t>
                                        </m:r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𝑡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𝑓</m:t>
                                            </m:r>
                                          </m:sub>
                                        </m:sSub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1</m:t>
                                        </m:r>
                                      </m:e>
                                      <m:e>
                                        <m:r>
                                          <a:rPr lang="en-US" sz="1800" i="1">
                                            <a:effectLst/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Cambria Math" panose="02040503050406030204" pitchFamily="18" charset="0"/>
                                          </a:rPr>
                                          <m:t>0</m:t>
                                        </m:r>
                                      </m:e>
                                    </m:mr>
                                  </m:m>
                                </m:e>
                              </m:d>
                            </m:e>
                          </m:groupChr>
                        </m:e>
                        <m:li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𝑀</m:t>
                          </m:r>
                        </m:lim>
                      </m:limLow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⋅</m:t>
                      </m:r>
                      <m:limLow>
                        <m:limLow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limLowPr>
                        <m:e>
                          <m:groupChr>
                            <m:groupChrPr>
                              <m:chr m:val="⏟"/>
                              <m:ctrlPr>
                                <a:rPr lang="en-US" sz="1800" i="1">
                                  <a:effectLst/>
                                  <a:latin typeface="Cambria Math" panose="02040503050406030204" pitchFamily="18" charset="0"/>
                                  <a:ea typeface="Times New Roman" panose="02020603050405020304" pitchFamily="18" charset="0"/>
                                  <a:cs typeface="DejaVu Sans"/>
                                </a:rPr>
                              </m:ctrlPr>
                            </m:groupChr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sz="1800" i="1">
                                      <a:effectLst/>
                                      <a:latin typeface="Cambria Math" panose="02040503050406030204" pitchFamily="18" charset="0"/>
                                      <a:ea typeface="Times New Roman" panose="02020603050405020304" pitchFamily="18" charset="0"/>
                                      <a:cs typeface="DejaVu Sans"/>
                                    </a:rPr>
                                  </m:ctrlPr>
                                </m:dPr>
                                <m:e>
                                  <m:m>
                                    <m:mPr>
                                      <m:mcs>
                                        <m:mc>
                                          <m:mcPr>
                                            <m:count m:val="1"/>
                                            <m:mcJc m:val="center"/>
                                          </m:mcPr>
                                        </m:mc>
                                      </m:mcs>
                                      <m:ctrlPr>
                                        <a:rPr lang="en-US" sz="1800" i="1">
                                          <a:effectLst/>
                                          <a:latin typeface="Cambria Math" panose="02040503050406030204" pitchFamily="18" charset="0"/>
                                          <a:ea typeface="Times New Roman" panose="02020603050405020304" pitchFamily="18" charset="0"/>
                                          <a:cs typeface="DejaVu Sans"/>
                                        </a:rPr>
                                      </m:ctrlPr>
                                    </m:mP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3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Times New Roman" panose="02020603050405020304" pitchFamily="18" charset="0"/>
                                                <a:cs typeface="DejaVu Sans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  <m:mr>
                                      <m:e>
                                        <m:sSub>
                                          <m:sSubPr>
                                            <m:ctrlP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𝑐</m:t>
                                            </m:r>
                                          </m:e>
                                          <m:sub>
                                            <m:r>
                                              <a:rPr lang="en-US" sz="18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mbria Math" panose="02040503050406030204" pitchFamily="18" charset="0"/>
                                                <a:cs typeface="Cambria Math" panose="02040503050406030204" pitchFamily="18" charset="0"/>
                                              </a:rPr>
                                              <m:t>0</m:t>
                                            </m:r>
                                          </m:sub>
                                        </m:sSub>
                                      </m:e>
                                    </m:mr>
                                  </m:m>
                                </m:e>
                              </m:d>
                            </m:e>
                          </m:groupChr>
                        </m:e>
                        <m:lim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𝑐</m:t>
                          </m:r>
                        </m:lim>
                      </m:limLow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pPr marL="0" indent="0" algn="just">
                  <a:spcBef>
                    <a:spcPts val="600"/>
                  </a:spcBef>
                  <a:spcAft>
                    <a:spcPts val="6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𝑐</m:t>
                      </m:r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=</m:t>
                      </m:r>
                      <m:sSup>
                        <m:sSupPr>
                          <m:ctrlP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</m:ctrlPr>
                        </m:sSupPr>
                        <m:e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𝑀</m:t>
                          </m:r>
                        </m:e>
                        <m:sup>
                          <m:r>
                            <a:rPr lang="en-US" sz="1800" i="1">
                              <a:effectLst/>
                              <a:latin typeface="Cambria Math" panose="02040503050406030204" pitchFamily="18" charset="0"/>
                              <a:ea typeface="Times New Roman" panose="02020603050405020304" pitchFamily="18" charset="0"/>
                              <a:cs typeface="DejaVu Sans"/>
                            </a:rPr>
                            <m:t>−1</m:t>
                          </m:r>
                        </m:sup>
                      </m:sSup>
                      <m:r>
                        <a:rPr lang="en-US" sz="1800" i="1">
                          <a:effectLst/>
                          <a:latin typeface="Cambria Math" panose="02040503050406030204" pitchFamily="18" charset="0"/>
                          <a:ea typeface="Times New Roman" panose="02020603050405020304" pitchFamily="18" charset="0"/>
                          <a:cs typeface="DejaVu Sans"/>
                        </a:rPr>
                        <m:t>𝜃</m:t>
                      </m:r>
                    </m:oMath>
                  </m:oMathPara>
                </a14:m>
                <a:endParaRPr lang="en-US" sz="1800" dirty="0">
                  <a:effectLst/>
                  <a:latin typeface="Arial" panose="020B0604020202020204" pitchFamily="34" charset="0"/>
                  <a:ea typeface="Calibri" panose="020F0502020204030204" pitchFamily="34" charset="0"/>
                  <a:cs typeface="DejaVu Sans"/>
                </a:endParaRP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2">
                <a:extLst>
                  <a:ext uri="{FF2B5EF4-FFF2-40B4-BE49-F238E27FC236}">
                    <a16:creationId xmlns:a16="http://schemas.microsoft.com/office/drawing/2014/main" id="{8FD9EE95-FEC1-13F2-1EDD-28C69774031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0" y="1754234"/>
                <a:ext cx="5246362" cy="4351338"/>
              </a:xfrm>
              <a:prstGeom prst="rect">
                <a:avLst/>
              </a:prstGeom>
              <a:blipFill>
                <a:blip r:embed="rId3"/>
                <a:stretch>
                  <a:fillRect l="-697" t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207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MATLAB Demonstration</a:t>
            </a:r>
            <a:endParaRPr lang="en-US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B63E9D3-9DC8-DB6A-88CF-2DDB363F6DF8}"/>
              </a:ext>
            </a:extLst>
          </p:cNvPr>
          <p:cNvSpPr/>
          <p:nvPr/>
        </p:nvSpPr>
        <p:spPr>
          <a:xfrm>
            <a:off x="4954483" y="5428969"/>
            <a:ext cx="656771" cy="21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 descr="Ein Bild, das Farbigkeit, Kunst enthält.&#10;&#10;Automatisch generierte Beschreibung">
            <a:extLst>
              <a:ext uri="{FF2B5EF4-FFF2-40B4-BE49-F238E27FC236}">
                <a16:creationId xmlns:a16="http://schemas.microsoft.com/office/drawing/2014/main" id="{7466E838-4178-AC37-F78B-EECE54089C1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4775" y="1019832"/>
            <a:ext cx="8565931" cy="481833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B4A4E766-BA74-43A1-DF7E-05EA0BD158A0}"/>
              </a:ext>
            </a:extLst>
          </p:cNvPr>
          <p:cNvSpPr txBox="1"/>
          <p:nvPr/>
        </p:nvSpPr>
        <p:spPr>
          <a:xfrm>
            <a:off x="1556618" y="4752389"/>
            <a:ext cx="1832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3: MATLAB</a:t>
            </a:r>
          </a:p>
        </p:txBody>
      </p:sp>
    </p:spTree>
    <p:extLst>
      <p:ext uri="{BB962C8B-B14F-4D97-AF65-F5344CB8AC3E}">
        <p14:creationId xmlns:p14="http://schemas.microsoft.com/office/powerpoint/2010/main" val="9040196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Demonstration</a:t>
            </a:r>
            <a:endParaRPr lang="en-US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B63E9D3-9DC8-DB6A-88CF-2DDB363F6DF8}"/>
              </a:ext>
            </a:extLst>
          </p:cNvPr>
          <p:cNvSpPr/>
          <p:nvPr/>
        </p:nvSpPr>
        <p:spPr>
          <a:xfrm>
            <a:off x="4954483" y="5428969"/>
            <a:ext cx="656771" cy="21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41536C2-10A7-CAC0-E20D-AC1F7C169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941" y="1754234"/>
            <a:ext cx="10515600" cy="4351338"/>
          </a:xfrm>
        </p:spPr>
        <p:txBody>
          <a:bodyPr/>
          <a:lstStyle/>
          <a:p>
            <a:r>
              <a:rPr lang="en-US" dirty="0"/>
              <a:t>Assembly</a:t>
            </a:r>
          </a:p>
          <a:p>
            <a:pPr marL="514350" indent="-514350">
              <a:buAutoNum type="arabicPeriod"/>
            </a:pPr>
            <a:r>
              <a:rPr lang="en-US" dirty="0"/>
              <a:t>Pick up Point</a:t>
            </a:r>
          </a:p>
          <a:p>
            <a:pPr marL="514350" indent="-514350">
              <a:buAutoNum type="arabicPeriod"/>
            </a:pPr>
            <a:r>
              <a:rPr lang="en-US" dirty="0"/>
              <a:t>Drop off Point</a:t>
            </a:r>
          </a:p>
          <a:p>
            <a:pPr marL="514350" indent="-514350">
              <a:buAutoNum type="arabicPeriod"/>
            </a:pPr>
            <a:r>
              <a:rPr lang="en-US" dirty="0"/>
              <a:t>Obstacle 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72784B5-85F1-0AB8-9ECB-9ACC6D6F5E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95" t="13508" r="18044"/>
          <a:stretch/>
        </p:blipFill>
        <p:spPr>
          <a:xfrm>
            <a:off x="5594267" y="1309960"/>
            <a:ext cx="6169102" cy="423808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C9BE4C4-E2E2-2781-0152-E9BCE133029C}"/>
              </a:ext>
            </a:extLst>
          </p:cNvPr>
          <p:cNvSpPr txBox="1"/>
          <p:nvPr/>
        </p:nvSpPr>
        <p:spPr>
          <a:xfrm>
            <a:off x="5594267" y="5691461"/>
            <a:ext cx="3067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4: Laboratory Assembly </a:t>
            </a:r>
          </a:p>
        </p:txBody>
      </p:sp>
    </p:spTree>
    <p:extLst>
      <p:ext uri="{BB962C8B-B14F-4D97-AF65-F5344CB8AC3E}">
        <p14:creationId xmlns:p14="http://schemas.microsoft.com/office/powerpoint/2010/main" val="2734736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Hardware Demonstration</a:t>
            </a:r>
            <a:endParaRPr lang="en-US" dirty="0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1B63E9D3-9DC8-DB6A-88CF-2DDB363F6DF8}"/>
              </a:ext>
            </a:extLst>
          </p:cNvPr>
          <p:cNvSpPr/>
          <p:nvPr/>
        </p:nvSpPr>
        <p:spPr>
          <a:xfrm>
            <a:off x="4954483" y="5428969"/>
            <a:ext cx="656771" cy="21771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41536C2-10A7-CAC0-E20D-AC1F7C169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941" y="1754234"/>
            <a:ext cx="10515600" cy="4351338"/>
          </a:xfrm>
        </p:spPr>
        <p:txBody>
          <a:bodyPr/>
          <a:lstStyle/>
          <a:p>
            <a:r>
              <a:rPr lang="en-US" dirty="0"/>
              <a:t>Vacuum Gripper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1FB12063-AE4F-40B2-AB4F-AE54D2D028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92" r="12236"/>
          <a:stretch/>
        </p:blipFill>
        <p:spPr>
          <a:xfrm>
            <a:off x="1229499" y="2534637"/>
            <a:ext cx="9733001" cy="299267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81A1A828-1701-402D-FFE6-781F7A6F9CB4}"/>
              </a:ext>
            </a:extLst>
          </p:cNvPr>
          <p:cNvSpPr txBox="1"/>
          <p:nvPr/>
        </p:nvSpPr>
        <p:spPr>
          <a:xfrm>
            <a:off x="1229499" y="5408762"/>
            <a:ext cx="2631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5: Vacuum Gripper </a:t>
            </a:r>
          </a:p>
        </p:txBody>
      </p:sp>
    </p:spTree>
    <p:extLst>
      <p:ext uri="{BB962C8B-B14F-4D97-AF65-F5344CB8AC3E}">
        <p14:creationId xmlns:p14="http://schemas.microsoft.com/office/powerpoint/2010/main" val="41176159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255</Words>
  <Application>Microsoft Office PowerPoint</Application>
  <PresentationFormat>Breitbild</PresentationFormat>
  <Paragraphs>59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Adobe Garamond Pro</vt:lpstr>
      <vt:lpstr>Arial</vt:lpstr>
      <vt:lpstr>Calibri</vt:lpstr>
      <vt:lpstr>Cambria Math</vt:lpstr>
      <vt:lpstr>Symbol</vt:lpstr>
      <vt:lpstr>Office Theme</vt:lpstr>
      <vt:lpstr>Robotics Group Project</vt:lpstr>
      <vt:lpstr>Agenda</vt:lpstr>
      <vt:lpstr>Problem Statement</vt:lpstr>
      <vt:lpstr>Objectives</vt:lpstr>
      <vt:lpstr>Methodology</vt:lpstr>
      <vt:lpstr>Theory</vt:lpstr>
      <vt:lpstr>MATLAB Demonstration</vt:lpstr>
      <vt:lpstr>Hardware Demonstration</vt:lpstr>
      <vt:lpstr>Hardware Demonstration</vt:lpstr>
      <vt:lpstr>Hardware Demonstration</vt:lpstr>
      <vt:lpstr>List of Figures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Mohd Arshad Bin Mohd Lokoman</dc:creator>
  <cp:lastModifiedBy>M H</cp:lastModifiedBy>
  <cp:revision>24</cp:revision>
  <dcterms:created xsi:type="dcterms:W3CDTF">2019-02-20T06:39:00Z</dcterms:created>
  <dcterms:modified xsi:type="dcterms:W3CDTF">2023-06-30T10:40:21Z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1033-11.2.0.9906</vt:lpwstr>
  </property>
</Properties>
</file>

<file path=docProps/thumbnail.jpeg>
</file>